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91" r:id="rId4"/>
    <p:sldId id="285" r:id="rId5"/>
    <p:sldId id="297" r:id="rId6"/>
    <p:sldId id="286" r:id="rId7"/>
    <p:sldId id="289" r:id="rId8"/>
    <p:sldId id="290" r:id="rId9"/>
    <p:sldId id="298" r:id="rId10"/>
    <p:sldId id="299" r:id="rId11"/>
    <p:sldId id="29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622344C5-2EFC-4D9E-A969-D9BC465022DE}" type="datetimeFigureOut">
              <a:rPr lang="en-US"/>
              <a:pPr>
                <a:defRPr/>
              </a:pPr>
              <a:t>10/12/2016</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6D4F9D5F-D54D-454E-BAFF-9F33223328A9}" type="slidenum">
              <a:rPr lang="en-US"/>
              <a:pPr>
                <a:defRPr/>
              </a:pPr>
              <a:t>‹#›</a:t>
            </a:fld>
            <a:endParaRPr lang="en-US"/>
          </a:p>
        </p:txBody>
      </p:sp>
    </p:spTree>
    <p:extLst>
      <p:ext uri="{BB962C8B-B14F-4D97-AF65-F5344CB8AC3E}">
        <p14:creationId xmlns:p14="http://schemas.microsoft.com/office/powerpoint/2010/main" val="400968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8437ACD-8316-4347-9CCA-0CB296DF2B39}" type="datetimeFigureOut">
              <a:rPr lang="en-US"/>
              <a:pPr>
                <a:defRPr/>
              </a:pPr>
              <a:t>10/12/2016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75D301C-D461-493F-BCC9-FF37C9A25AE1}" type="slidenum">
              <a:rPr lang="en-US"/>
              <a:pPr>
                <a:defRPr/>
              </a:pPr>
              <a:t>‹#›</a:t>
            </a:fld>
            <a:endParaRPr lang="en-US"/>
          </a:p>
        </p:txBody>
      </p:sp>
    </p:spTree>
    <p:extLst>
      <p:ext uri="{BB962C8B-B14F-4D97-AF65-F5344CB8AC3E}">
        <p14:creationId xmlns:p14="http://schemas.microsoft.com/office/powerpoint/2010/main" val="15695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7CC1A3B-A086-4C32-8551-55BB5AACB9E3}" type="datetimeFigureOut">
              <a:rPr lang="en-US"/>
              <a:pPr>
                <a:defRPr/>
              </a:pPr>
              <a:t>10/12/2016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5C85410-AF42-4108-8539-5A9FFA2F9AE7}" type="slidenum">
              <a:rPr lang="en-US"/>
              <a:pPr>
                <a:defRPr/>
              </a:pPr>
              <a:t>‹#›</a:t>
            </a:fld>
            <a:endParaRPr lang="en-US"/>
          </a:p>
        </p:txBody>
      </p:sp>
    </p:spTree>
    <p:extLst>
      <p:ext uri="{BB962C8B-B14F-4D97-AF65-F5344CB8AC3E}">
        <p14:creationId xmlns:p14="http://schemas.microsoft.com/office/powerpoint/2010/main" val="292248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E8982A1-CC76-417A-B5A7-57C6DB47E98F}" type="datetimeFigureOut">
              <a:rPr lang="en-US"/>
              <a:pPr>
                <a:defRPr/>
              </a:pPr>
              <a:t>10/12/2016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5DE9934-523D-4CEB-93D8-2117ED7E647C}" type="slidenum">
              <a:rPr lang="en-US"/>
              <a:pPr>
                <a:defRPr/>
              </a:pPr>
              <a:t>‹#›</a:t>
            </a:fld>
            <a:endParaRPr lang="en-US"/>
          </a:p>
        </p:txBody>
      </p:sp>
    </p:spTree>
    <p:extLst>
      <p:ext uri="{BB962C8B-B14F-4D97-AF65-F5344CB8AC3E}">
        <p14:creationId xmlns:p14="http://schemas.microsoft.com/office/powerpoint/2010/main" val="200219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816B9D2-8145-48A3-B385-545C40651A6D}" type="datetimeFigureOut">
              <a:rPr lang="en-US"/>
              <a:pPr>
                <a:defRPr/>
              </a:pPr>
              <a:t>10/12/2016</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4CFB0573-0FC4-4AEA-A371-DFDC66D1B7BC}" type="slidenum">
              <a:rPr lang="en-US"/>
              <a:pPr>
                <a:defRPr/>
              </a:pPr>
              <a:t>‹#›</a:t>
            </a:fld>
            <a:endParaRPr lang="en-US"/>
          </a:p>
        </p:txBody>
      </p:sp>
    </p:spTree>
    <p:extLst>
      <p:ext uri="{BB962C8B-B14F-4D97-AF65-F5344CB8AC3E}">
        <p14:creationId xmlns:p14="http://schemas.microsoft.com/office/powerpoint/2010/main" val="12083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51CCEAA-809D-4F56-A841-AB09F33DB62C}" type="datetimeFigureOut">
              <a:rPr lang="en-US"/>
              <a:pPr>
                <a:defRPr/>
              </a:pPr>
              <a:t>10/12/2016</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8705B51-FF4A-4661-A9B2-21C32BA62B7C}" type="slidenum">
              <a:rPr lang="en-US"/>
              <a:pPr>
                <a:defRPr/>
              </a:pPr>
              <a:t>‹#›</a:t>
            </a:fld>
            <a:endParaRPr lang="en-US"/>
          </a:p>
        </p:txBody>
      </p:sp>
    </p:spTree>
    <p:extLst>
      <p:ext uri="{BB962C8B-B14F-4D97-AF65-F5344CB8AC3E}">
        <p14:creationId xmlns:p14="http://schemas.microsoft.com/office/powerpoint/2010/main" val="21058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7994BA5-10CB-4643-9DF2-A52DF7850EDA}" type="datetimeFigureOut">
              <a:rPr lang="en-US"/>
              <a:pPr>
                <a:defRPr/>
              </a:pPr>
              <a:t>10/12/2016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027AC39-A489-4C33-BB33-C0E18F85AA63}" type="slidenum">
              <a:rPr lang="en-US"/>
              <a:pPr>
                <a:defRPr/>
              </a:pPr>
              <a:t>‹#›</a:t>
            </a:fld>
            <a:endParaRPr lang="en-US"/>
          </a:p>
        </p:txBody>
      </p:sp>
    </p:spTree>
    <p:extLst>
      <p:ext uri="{BB962C8B-B14F-4D97-AF65-F5344CB8AC3E}">
        <p14:creationId xmlns:p14="http://schemas.microsoft.com/office/powerpoint/2010/main" val="209438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C1B37F1-B71E-494C-AD8C-F0FECCF578F5}" type="datetimeFigureOut">
              <a:rPr lang="en-US"/>
              <a:pPr>
                <a:defRPr/>
              </a:pPr>
              <a:t>10/12/2016</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45BD48F-71C7-4531-BA01-D9C1B022E5C0}" type="slidenum">
              <a:rPr lang="en-US"/>
              <a:pPr>
                <a:defRPr/>
              </a:pPr>
              <a:t>‹#›</a:t>
            </a:fld>
            <a:endParaRPr lang="en-US"/>
          </a:p>
        </p:txBody>
      </p:sp>
    </p:spTree>
    <p:extLst>
      <p:ext uri="{BB962C8B-B14F-4D97-AF65-F5344CB8AC3E}">
        <p14:creationId xmlns:p14="http://schemas.microsoft.com/office/powerpoint/2010/main" val="346158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8FE38217-07EF-4481-A17E-6B879E094436}" type="datetimeFigureOut">
              <a:rPr lang="en-US"/>
              <a:pPr>
                <a:defRPr/>
              </a:pPr>
              <a:t>10/12/2016</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649E9FE-F754-4D1C-9E9D-B9B6381F1E5A}" type="slidenum">
              <a:rPr lang="en-US"/>
              <a:pPr>
                <a:defRPr/>
              </a:pPr>
              <a:t>‹#›</a:t>
            </a:fld>
            <a:endParaRPr lang="en-US"/>
          </a:p>
        </p:txBody>
      </p:sp>
    </p:spTree>
    <p:extLst>
      <p:ext uri="{BB962C8B-B14F-4D97-AF65-F5344CB8AC3E}">
        <p14:creationId xmlns:p14="http://schemas.microsoft.com/office/powerpoint/2010/main" val="52270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04C4D15-03F9-4C29-AB90-F93664E7267A}" type="datetimeFigureOut">
              <a:rPr lang="en-US"/>
              <a:pPr>
                <a:defRPr/>
              </a:pPr>
              <a:t>10/12/2016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B55A13E-5E0B-472B-BC85-12DF5F79035E}" type="slidenum">
              <a:rPr lang="en-US"/>
              <a:pPr>
                <a:defRPr/>
              </a:pPr>
              <a:t>‹#›</a:t>
            </a:fld>
            <a:endParaRPr lang="en-US"/>
          </a:p>
        </p:txBody>
      </p:sp>
    </p:spTree>
    <p:extLst>
      <p:ext uri="{BB962C8B-B14F-4D97-AF65-F5344CB8AC3E}">
        <p14:creationId xmlns:p14="http://schemas.microsoft.com/office/powerpoint/2010/main" val="59833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621CAD4-0CFD-480B-BD28-0A4F343ED4F5}" type="datetimeFigureOut">
              <a:rPr lang="en-US"/>
              <a:pPr>
                <a:defRPr/>
              </a:pPr>
              <a:t>10/12/2016</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064B52E1-B793-471C-9FCF-EAB50AF710DD}" type="slidenum">
              <a:rPr lang="en-US"/>
              <a:pPr>
                <a:defRPr/>
              </a:pPr>
              <a:t>‹#›</a:t>
            </a:fld>
            <a:endParaRPr lang="en-US"/>
          </a:p>
        </p:txBody>
      </p:sp>
    </p:spTree>
    <p:extLst>
      <p:ext uri="{BB962C8B-B14F-4D97-AF65-F5344CB8AC3E}">
        <p14:creationId xmlns:p14="http://schemas.microsoft.com/office/powerpoint/2010/main" val="142849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758ED97D-2730-4599-AEF0-A2AB97007EB8}" type="datetimeFigureOut">
              <a:rPr lang="en-US"/>
              <a:pPr>
                <a:defRPr/>
              </a:pPr>
              <a:t>10/12/2016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9A1DA32-6D03-4C47-9797-91A005863D6A}"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44" r:id="rId2"/>
    <p:sldLayoutId id="2147483850" r:id="rId3"/>
    <p:sldLayoutId id="2147483845" r:id="rId4"/>
    <p:sldLayoutId id="2147483851" r:id="rId5"/>
    <p:sldLayoutId id="2147483846" r:id="rId6"/>
    <p:sldLayoutId id="2147483852" r:id="rId7"/>
    <p:sldLayoutId id="2147483853" r:id="rId8"/>
    <p:sldLayoutId id="2147483854" r:id="rId9"/>
    <p:sldLayoutId id="2147483847" r:id="rId10"/>
    <p:sldLayoutId id="214748384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5" y="1357313"/>
            <a:ext cx="7200900" cy="2571750"/>
          </a:xfrm>
        </p:spPr>
        <p:txBody>
          <a:bodyPr rtlCol="0">
            <a:normAutofit fontScale="90000"/>
          </a:bodyPr>
          <a:lstStyle/>
          <a:p>
            <a:pPr eaLnBrk="1" fontAlgn="auto" hangingPunct="1">
              <a:spcAft>
                <a:spcPts val="0"/>
              </a:spcAft>
              <a:defRPr/>
            </a:pPr>
            <a:r>
              <a:rPr lang="el-GR" dirty="0" smtClean="0">
                <a:solidFill>
                  <a:schemeClr val="tx2">
                    <a:satMod val="130000"/>
                  </a:schemeClr>
                </a:solidFill>
              </a:rPr>
              <a:t/>
            </a:r>
            <a:br>
              <a:rPr lang="el-GR" dirty="0" smtClean="0">
                <a:solidFill>
                  <a:schemeClr val="tx2">
                    <a:satMod val="130000"/>
                  </a:schemeClr>
                </a:solidFill>
              </a:rPr>
            </a:br>
            <a:r>
              <a:rPr lang="el-GR" sz="5300" dirty="0" smtClean="0">
                <a:solidFill>
                  <a:schemeClr val="tx2">
                    <a:satMod val="130000"/>
                  </a:schemeClr>
                </a:solidFill>
              </a:rPr>
              <a:t>ΥΠΟΥΡΓΕΙΟ ΕΣΩΤΕΡΙΚΩΝ </a:t>
            </a:r>
            <a:r>
              <a:rPr lang="en-US" dirty="0" smtClean="0">
                <a:solidFill>
                  <a:schemeClr val="tx2">
                    <a:satMod val="130000"/>
                  </a:schemeClr>
                </a:solidFill>
              </a:rPr>
              <a:t/>
            </a:r>
            <a:br>
              <a:rPr lang="en-US" dirty="0" smtClean="0">
                <a:solidFill>
                  <a:schemeClr val="tx2">
                    <a:satMod val="130000"/>
                  </a:schemeClr>
                </a:solidFill>
              </a:rPr>
            </a:br>
            <a:r>
              <a:rPr lang="el-GR" dirty="0" smtClean="0">
                <a:solidFill>
                  <a:schemeClr val="tx2">
                    <a:satMod val="130000"/>
                  </a:schemeClr>
                </a:solidFill>
              </a:rPr>
              <a:t>ΤΜΗΜΑ ΑΡΧΕΙΟΥ ΠΛΗΘΥΣΜΟΥ ΚΑΙ ΜΕΤΑΝΑΣΤΕΥΣΗΣ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graphicFrame>
        <p:nvGraphicFramePr>
          <p:cNvPr id="8195" name="Object 2"/>
          <p:cNvGraphicFramePr>
            <a:graphicFrameLocks noChangeAspect="1"/>
          </p:cNvGraphicFramePr>
          <p:nvPr/>
        </p:nvGraphicFramePr>
        <p:xfrm>
          <a:off x="2857500" y="500063"/>
          <a:ext cx="3732213" cy="663575"/>
        </p:xfrm>
        <a:graphic>
          <a:graphicData uri="http://schemas.openxmlformats.org/presentationml/2006/ole">
            <mc:AlternateContent xmlns:mc="http://schemas.openxmlformats.org/markup-compatibility/2006">
              <mc:Choice xmlns:v="urn:schemas-microsoft-com:vml" Requires="v">
                <p:oleObj spid="_x0000_s8198" name="Picture" r:id="rId3" imgW="3341511" imgH="598311" progId="Word.Picture.8">
                  <p:embed/>
                </p:oleObj>
              </mc:Choice>
              <mc:Fallback>
                <p:oleObj name="Picture" r:id="rId3" imgW="3341511" imgH="598311" progId="Word.Picture.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500063"/>
                        <a:ext cx="373221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3"/>
          <p:cNvSpPr>
            <a:spLocks noChangeArrowheads="1"/>
          </p:cNvSpPr>
          <p:nvPr/>
        </p:nvSpPr>
        <p:spPr bwMode="auto">
          <a:xfrm>
            <a:off x="1143000" y="4000500"/>
            <a:ext cx="800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l-GR" altLang="el-GR" sz="2800" b="1" dirty="0">
                <a:cs typeface="Times New Roman" pitchFamily="18" charset="0"/>
              </a:rPr>
              <a:t>“Πρόγραμμα Επιμόρφωσης Στελεχών Ιδιωτικών Γραφείων Εξεύρεσης Εργασίας”</a:t>
            </a:r>
            <a:endParaRPr lang="en-US" altLang="el-GR" sz="2800" b="1" dirty="0"/>
          </a:p>
          <a:p>
            <a:pPr algn="ctr" eaLnBrk="0" hangingPunct="0"/>
            <a:r>
              <a:rPr lang="el-GR" altLang="el-GR" sz="2800" b="1" dirty="0" smtClean="0">
                <a:cs typeface="Times New Roman" pitchFamily="18" charset="0"/>
              </a:rPr>
              <a:t> </a:t>
            </a:r>
            <a:endParaRPr lang="el-GR" altLang="el-G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dirty="0" smtClean="0"/>
              <a:t>Παραβίαση της Νομοθεσίας</a:t>
            </a:r>
            <a:endParaRPr lang="el-GR" dirty="0"/>
          </a:p>
        </p:txBody>
      </p:sp>
      <p:sp>
        <p:nvSpPr>
          <p:cNvPr id="3" name="Content Placeholder 2"/>
          <p:cNvSpPr>
            <a:spLocks noGrp="1"/>
          </p:cNvSpPr>
          <p:nvPr>
            <p:ph idx="1"/>
          </p:nvPr>
        </p:nvSpPr>
        <p:spPr/>
        <p:txBody>
          <a:bodyPr/>
          <a:lstStyle/>
          <a:p>
            <a:pPr algn="just">
              <a:defRPr/>
            </a:pPr>
            <a:r>
              <a:rPr lang="el-GR" sz="2800" dirty="0"/>
              <a:t>Η</a:t>
            </a:r>
            <a:r>
              <a:rPr lang="el-GR" sz="2800" dirty="0" smtClean="0"/>
              <a:t> απασχόληση </a:t>
            </a:r>
            <a:r>
              <a:rPr lang="el-GR" sz="2800" dirty="0"/>
              <a:t>αλλοδαπών </a:t>
            </a:r>
            <a:r>
              <a:rPr lang="el-GR" sz="2800" dirty="0" smtClean="0"/>
              <a:t>φοιτητών  χωρίς την απαιτούμενη άδεια από το νόμο αποτελεί </a:t>
            </a:r>
            <a:r>
              <a:rPr lang="el-GR" sz="2800" dirty="0"/>
              <a:t>ποινικό </a:t>
            </a:r>
            <a:r>
              <a:rPr lang="el-GR" sz="2800" dirty="0" smtClean="0"/>
              <a:t>αδίκημα</a:t>
            </a:r>
          </a:p>
          <a:p>
            <a:pPr algn="just">
              <a:defRPr/>
            </a:pPr>
            <a:r>
              <a:rPr lang="el-GR" sz="2800" dirty="0" smtClean="0"/>
              <a:t>Η άδεια διαμονής του φοιτητή μπορεί να μην ανανεωθεί ή να ανακληθεί στις περιπτώσεις που ο κάτοχος της δεν τηρεί τα όρια και τους όρους που έχουν επιβληθεί στην πρόσβαση σε οικονομικές δραστηριότητες (Άρθρο 18Ν Παρ. </a:t>
            </a:r>
            <a:r>
              <a:rPr lang="el-GR" sz="2800" dirty="0"/>
              <a:t>5</a:t>
            </a:r>
            <a:r>
              <a:rPr lang="el-GR" sz="2800" dirty="0" smtClean="0"/>
              <a:t>)</a:t>
            </a:r>
          </a:p>
          <a:p>
            <a:pPr marL="82550" indent="0" algn="just">
              <a:buFont typeface="Wingdings 2" pitchFamily="18" charset="2"/>
              <a:buNone/>
              <a:defRPr/>
            </a:pPr>
            <a:endParaRPr lang="el-GR" sz="2800" dirty="0" smtClean="0"/>
          </a:p>
          <a:p>
            <a:pPr>
              <a:defRPr/>
            </a:pPr>
            <a:endParaRPr lang="el-GR"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a:p>
        </p:txBody>
      </p:sp>
      <p:sp>
        <p:nvSpPr>
          <p:cNvPr id="18435" name="Content Placeholder 2"/>
          <p:cNvSpPr>
            <a:spLocks noGrp="1"/>
          </p:cNvSpPr>
          <p:nvPr>
            <p:ph idx="1"/>
          </p:nvPr>
        </p:nvSpPr>
        <p:spPr/>
        <p:txBody>
          <a:bodyPr/>
          <a:lstStyle/>
          <a:p>
            <a:pPr algn="ctr" eaLnBrk="1" hangingPunct="1">
              <a:buFont typeface="Wingdings 2" pitchFamily="18" charset="2"/>
              <a:buNone/>
            </a:pPr>
            <a:endParaRPr lang="en-US" altLang="el-GR" sz="5400" dirty="0" smtClean="0"/>
          </a:p>
          <a:p>
            <a:pPr algn="ctr" eaLnBrk="1" hangingPunct="1">
              <a:buFont typeface="Wingdings 2" pitchFamily="18" charset="2"/>
              <a:buNone/>
            </a:pPr>
            <a:r>
              <a:rPr lang="el-GR" altLang="el-GR" sz="5400" dirty="0" smtClean="0"/>
              <a:t>ΕΥΧΑΡΙΣΤΩ ΓΙΑ ΤΗΝ ΠΡΟΣΟΧΗ ΣΑΣ</a:t>
            </a:r>
            <a:endParaRPr lang="en-GB" altLang="el-GR" sz="5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33375"/>
            <a:ext cx="7499350" cy="935038"/>
          </a:xfrm>
        </p:spPr>
        <p:txBody>
          <a:bodyPr rtlCol="0">
            <a:normAutofit fontScale="90000"/>
          </a:bodyPr>
          <a:lstStyle/>
          <a:p>
            <a:pPr algn="ctr" eaLnBrk="1" fontAlgn="auto" hangingPunct="1">
              <a:spcAft>
                <a:spcPts val="0"/>
              </a:spcAft>
              <a:defRPr/>
            </a:pPr>
            <a:r>
              <a:rPr lang="el-GR" dirty="0" smtClean="0">
                <a:solidFill>
                  <a:schemeClr val="tx2">
                    <a:satMod val="130000"/>
                  </a:schemeClr>
                </a:solidFill>
              </a:rPr>
              <a:t>Αλλοδαποί Φοιτητές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sp>
        <p:nvSpPr>
          <p:cNvPr id="9219" name="Content Placeholder 2"/>
          <p:cNvSpPr>
            <a:spLocks noGrp="1"/>
          </p:cNvSpPr>
          <p:nvPr>
            <p:ph idx="1"/>
          </p:nvPr>
        </p:nvSpPr>
        <p:spPr/>
        <p:txBody>
          <a:bodyPr/>
          <a:lstStyle/>
          <a:p>
            <a:pPr eaLnBrk="1" hangingPunct="1"/>
            <a:r>
              <a:rPr lang="el-GR" altLang="el-GR" sz="4300" smtClean="0"/>
              <a:t>Πρόσβαση σε οικονομικές δραστηριότητες για τους αλλοδαπούς φοιτητές Υπηκόους Τρίτων Χωρών </a:t>
            </a:r>
            <a:endParaRPr lang="en-US" altLang="el-GR" sz="43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3" y="571500"/>
            <a:ext cx="7497762" cy="1725613"/>
          </a:xfrm>
        </p:spPr>
        <p:txBody>
          <a:bodyPr>
            <a:noAutofit/>
          </a:bodyPr>
          <a:lstStyle/>
          <a:p>
            <a:pPr algn="ctr" eaLnBrk="1" fontAlgn="auto" hangingPunct="1">
              <a:spcAft>
                <a:spcPts val="0"/>
              </a:spcAft>
              <a:defRPr/>
            </a:pPr>
            <a:r>
              <a:rPr lang="el-GR" sz="3600" dirty="0" smtClean="0">
                <a:solidFill>
                  <a:schemeClr val="tx2">
                    <a:satMod val="130000"/>
                  </a:schemeClr>
                </a:solidFill>
              </a:rPr>
              <a:t>Νενομισμένη διαδικασία για παραχώρηση  καθεστώτος Παραμονής  Αλλοδαπού Φοιτητή</a:t>
            </a:r>
            <a:r>
              <a:rPr lang="el-GR" sz="2400" dirty="0" smtClean="0">
                <a:solidFill>
                  <a:schemeClr val="tx2">
                    <a:satMod val="130000"/>
                  </a:schemeClr>
                </a:solidFill>
              </a:rPr>
              <a:t/>
            </a:r>
            <a:br>
              <a:rPr lang="el-GR" sz="2400" dirty="0" smtClean="0">
                <a:solidFill>
                  <a:schemeClr val="tx2">
                    <a:satMod val="130000"/>
                  </a:schemeClr>
                </a:solidFill>
              </a:rPr>
            </a:br>
            <a:r>
              <a:rPr lang="el-GR" sz="2400" dirty="0" smtClean="0">
                <a:solidFill>
                  <a:schemeClr val="tx2">
                    <a:satMod val="130000"/>
                  </a:schemeClr>
                </a:solidFill>
              </a:rPr>
              <a:t> </a:t>
            </a:r>
            <a:endParaRPr lang="en-US" sz="2400" dirty="0">
              <a:solidFill>
                <a:schemeClr val="tx2">
                  <a:satMod val="130000"/>
                </a:schemeClr>
              </a:solidFill>
            </a:endParaRPr>
          </a:p>
        </p:txBody>
      </p:sp>
      <p:sp>
        <p:nvSpPr>
          <p:cNvPr id="10243" name="Content Placeholder 2"/>
          <p:cNvSpPr>
            <a:spLocks noGrp="1"/>
          </p:cNvSpPr>
          <p:nvPr>
            <p:ph idx="1"/>
          </p:nvPr>
        </p:nvSpPr>
        <p:spPr>
          <a:xfrm>
            <a:off x="1435100" y="2286000"/>
            <a:ext cx="7499350" cy="3962400"/>
          </a:xfrm>
        </p:spPr>
        <p:txBody>
          <a:bodyPr/>
          <a:lstStyle/>
          <a:p>
            <a:pPr algn="just" eaLnBrk="1" hangingPunct="1"/>
            <a:r>
              <a:rPr lang="el-GR" altLang="el-GR" dirty="0" smtClean="0"/>
              <a:t>Αίτηση για άδεια Εισόδου  </a:t>
            </a:r>
            <a:r>
              <a:rPr lang="en-US" altLang="el-GR" dirty="0" smtClean="0"/>
              <a:t>(M58)</a:t>
            </a:r>
            <a:r>
              <a:rPr lang="el-GR" altLang="el-GR" dirty="0" smtClean="0"/>
              <a:t> με δεόντως επικυρωμένα έγγραφα</a:t>
            </a:r>
          </a:p>
          <a:p>
            <a:pPr algn="just" eaLnBrk="1" hangingPunct="1"/>
            <a:r>
              <a:rPr lang="el-GR" altLang="el-GR" dirty="0" smtClean="0"/>
              <a:t>Έκδοση άδειας εισόδου</a:t>
            </a:r>
          </a:p>
          <a:p>
            <a:pPr algn="just" eaLnBrk="1" hangingPunct="1"/>
            <a:r>
              <a:rPr lang="el-GR" altLang="el-GR" dirty="0" smtClean="0"/>
              <a:t>Εντός 10 ημερών  εγγραφή</a:t>
            </a:r>
            <a:r>
              <a:rPr lang="en-US" altLang="el-GR" dirty="0" smtClean="0"/>
              <a:t> </a:t>
            </a:r>
            <a:r>
              <a:rPr lang="el-GR" altLang="el-GR" dirty="0" smtClean="0"/>
              <a:t>και αίτηση για άδεια διαμονής </a:t>
            </a:r>
            <a:r>
              <a:rPr lang="en-US" altLang="el-GR" dirty="0" smtClean="0"/>
              <a:t>(M61)</a:t>
            </a:r>
            <a:endParaRPr lang="el-GR" altLang="el-GR" dirty="0" smtClean="0"/>
          </a:p>
          <a:p>
            <a:pPr algn="just" eaLnBrk="1" hangingPunct="1"/>
            <a:r>
              <a:rPr lang="el-GR" altLang="el-GR" dirty="0" smtClean="0"/>
              <a:t>Έκδοση άδειας διαμονής</a:t>
            </a:r>
            <a:endParaRPr lang="en-US" alt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4438" y="274638"/>
            <a:ext cx="7720012" cy="1143000"/>
          </a:xfrm>
        </p:spPr>
        <p:txBody>
          <a:bodyPr/>
          <a:lstStyle/>
          <a:p>
            <a:pPr eaLnBrk="1" fontAlgn="auto" hangingPunct="1">
              <a:spcAft>
                <a:spcPts val="0"/>
              </a:spcAft>
              <a:defRPr/>
            </a:pPr>
            <a:r>
              <a:rPr lang="el-GR" sz="3200" dirty="0" smtClean="0">
                <a:solidFill>
                  <a:schemeClr val="tx2">
                    <a:satMod val="130000"/>
                  </a:schemeClr>
                </a:solidFill>
              </a:rPr>
              <a:t>Νομικό Πλαίσιο	 Για Πρόσβαση Αλλοδαπών Φοιτητών Σε Οικονομικές Δραστηριότητες</a:t>
            </a:r>
            <a:endParaRPr lang="en-US" sz="3200" dirty="0" smtClean="0">
              <a:solidFill>
                <a:schemeClr val="tx2">
                  <a:satMod val="130000"/>
                </a:schemeClr>
              </a:solidFill>
            </a:endParaRPr>
          </a:p>
        </p:txBody>
      </p:sp>
      <p:sp>
        <p:nvSpPr>
          <p:cNvPr id="21507" name="Content Placeholder 2"/>
          <p:cNvSpPr>
            <a:spLocks noGrp="1"/>
          </p:cNvSpPr>
          <p:nvPr>
            <p:ph idx="1"/>
          </p:nvPr>
        </p:nvSpPr>
        <p:spPr>
          <a:xfrm>
            <a:off x="1143000" y="1447800"/>
            <a:ext cx="7791450" cy="4645025"/>
          </a:xfrm>
        </p:spPr>
        <p:txBody>
          <a:bodyPr>
            <a:normAutofit/>
          </a:bodyPr>
          <a:lstStyle/>
          <a:p>
            <a:pPr marL="365760" indent="-283464" algn="just" eaLnBrk="1" fontAlgn="auto" hangingPunct="1">
              <a:spcAft>
                <a:spcPts val="0"/>
              </a:spcAft>
              <a:buFont typeface="Wingdings 2"/>
              <a:buChar char=""/>
              <a:defRPr/>
            </a:pPr>
            <a:r>
              <a:rPr lang="el-GR" dirty="0" smtClean="0"/>
              <a:t>Ευρωπαϊκή Οδηγία 2004/114/ΕΕ για τις προϋποθέσεις που διέπουν την είσοδο υπηκόων από Τρίτες Χώρες για σκοπούς φοίτησης, ανταλλαγής μαθητών, άμισθης πρακτικής άσκησης και εθελοντικής υπηρεσίας</a:t>
            </a:r>
          </a:p>
          <a:p>
            <a:pPr marL="365760" indent="-283464" algn="just" eaLnBrk="1" fontAlgn="auto" hangingPunct="1">
              <a:spcAft>
                <a:spcPts val="0"/>
              </a:spcAft>
              <a:buFont typeface="Wingdings 2"/>
              <a:buChar char=""/>
              <a:defRPr/>
            </a:pPr>
            <a:r>
              <a:rPr lang="el-GR" dirty="0" smtClean="0"/>
              <a:t>Περί Αλλοδαπών και Μετανάστευσης (Τροποποιητικός) (Αρ. 2) Νόμος του 2007</a:t>
            </a:r>
          </a:p>
          <a:p>
            <a:pPr marL="82296" indent="0" algn="just" eaLnBrk="1" fontAlgn="auto" hangingPunct="1">
              <a:spcAft>
                <a:spcPts val="0"/>
              </a:spcAft>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35100" y="274638"/>
            <a:ext cx="7499350" cy="993775"/>
          </a:xfrm>
        </p:spPr>
        <p:txBody>
          <a:bodyPr/>
          <a:lstStyle/>
          <a:p>
            <a:pPr algn="ctr" eaLnBrk="1" fontAlgn="auto" hangingPunct="1">
              <a:spcAft>
                <a:spcPts val="0"/>
              </a:spcAft>
              <a:defRPr/>
            </a:pPr>
            <a:r>
              <a:rPr lang="el-GR" sz="3900" dirty="0" smtClean="0">
                <a:solidFill>
                  <a:schemeClr val="tx2">
                    <a:satMod val="130000"/>
                  </a:schemeClr>
                </a:solidFill>
              </a:rPr>
              <a:t>Πρόσβαση στην Απασχόληση </a:t>
            </a:r>
            <a:endParaRPr lang="en-US" sz="3900" dirty="0" smtClean="0">
              <a:solidFill>
                <a:schemeClr val="tx2">
                  <a:satMod val="130000"/>
                </a:schemeClr>
              </a:solidFill>
            </a:endParaRPr>
          </a:p>
        </p:txBody>
      </p:sp>
      <p:sp>
        <p:nvSpPr>
          <p:cNvPr id="23555" name="Content Placeholder 2"/>
          <p:cNvSpPr>
            <a:spLocks noGrp="1"/>
          </p:cNvSpPr>
          <p:nvPr>
            <p:ph idx="1"/>
          </p:nvPr>
        </p:nvSpPr>
        <p:spPr>
          <a:xfrm>
            <a:off x="1000125" y="1268413"/>
            <a:ext cx="7686675" cy="5232400"/>
          </a:xfrm>
        </p:spPr>
        <p:txBody>
          <a:bodyPr>
            <a:noAutofit/>
          </a:bodyPr>
          <a:lstStyle/>
          <a:p>
            <a:pPr marL="82296" indent="0" algn="just" eaLnBrk="1" fontAlgn="auto" hangingPunct="1">
              <a:spcAft>
                <a:spcPts val="0"/>
              </a:spcAft>
              <a:buFont typeface="Wingdings 2" pitchFamily="18" charset="2"/>
              <a:buNone/>
              <a:defRPr/>
            </a:pPr>
            <a:r>
              <a:rPr lang="el-GR" sz="2600" dirty="0" smtClean="0"/>
              <a:t>Πρόσβαση σε απασχόληση έχουν οι φοιτητές υπήκοοι τρίτων χωρών οι οποίοι:</a:t>
            </a:r>
          </a:p>
          <a:p>
            <a:pPr marL="365760" indent="-283464" algn="just" eaLnBrk="1" fontAlgn="auto" hangingPunct="1">
              <a:spcAft>
                <a:spcPts val="0"/>
              </a:spcAft>
              <a:buFont typeface="Wingdings 2"/>
              <a:buChar char=""/>
              <a:defRPr/>
            </a:pPr>
            <a:r>
              <a:rPr lang="el-GR" sz="2600" dirty="0" smtClean="0"/>
              <a:t>Έγιναν δεκτοί σε αναγνωρισμένα ιδρύματα τριτοβάθμιας εκπαίδευσης ή που ήταν εγγεγραμμένα μέχρι την 31/12/2007,</a:t>
            </a:r>
          </a:p>
          <a:p>
            <a:pPr marL="365760" indent="-283464" algn="just" eaLnBrk="1" fontAlgn="auto" hangingPunct="1">
              <a:spcAft>
                <a:spcPts val="0"/>
              </a:spcAft>
              <a:buFont typeface="Wingdings 2"/>
              <a:buChar char=""/>
              <a:defRPr/>
            </a:pPr>
            <a:r>
              <a:rPr lang="el-GR" sz="2600" dirty="0" smtClean="0"/>
              <a:t>Παρακολουθούν αναγνωρισμένο πρόγραμμα σπουδών πλήρους φοίτησης ή πρόγραμμα που ήταν εγγεγραμμένο μέχρι 31/12/2007,</a:t>
            </a:r>
          </a:p>
          <a:p>
            <a:pPr marL="365760" indent="-283464" algn="just" eaLnBrk="1" fontAlgn="auto" hangingPunct="1">
              <a:spcAft>
                <a:spcPts val="0"/>
              </a:spcAft>
              <a:buFont typeface="Wingdings 2"/>
              <a:buChar char=""/>
              <a:defRPr/>
            </a:pPr>
            <a:r>
              <a:rPr lang="el-GR" sz="2600" dirty="0" smtClean="0"/>
              <a:t>Έχουν συμπληρώσει 6 μήνες πλήρους φοίτησης και παραμονής στην Κύπρο</a:t>
            </a:r>
          </a:p>
          <a:p>
            <a:pPr marL="365760" indent="-283464" algn="just" eaLnBrk="1" fontAlgn="auto" hangingPunct="1">
              <a:spcAft>
                <a:spcPts val="0"/>
              </a:spcAft>
              <a:buFont typeface="Wingdings 2"/>
              <a:buChar char=""/>
              <a:defRPr/>
            </a:pPr>
            <a:r>
              <a:rPr lang="el-GR" sz="2600" dirty="0" smtClean="0"/>
              <a:t>Λαμβάνεται υπόψη η κατάσταση στην αγορά εργασίας και οι θέσεις των κοινωνικών εταίρων  </a:t>
            </a: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42875"/>
            <a:ext cx="7586663" cy="982663"/>
          </a:xfrm>
        </p:spPr>
        <p:txBody>
          <a:bodyPr/>
          <a:lstStyle/>
          <a:p>
            <a:pPr algn="ctr" eaLnBrk="1" fontAlgn="auto" hangingPunct="1">
              <a:spcAft>
                <a:spcPts val="0"/>
              </a:spcAft>
              <a:defRPr/>
            </a:pPr>
            <a:r>
              <a:rPr lang="el-GR" dirty="0" smtClean="0">
                <a:solidFill>
                  <a:schemeClr val="tx2">
                    <a:satMod val="130000"/>
                  </a:schemeClr>
                </a:solidFill>
              </a:rPr>
              <a:t>Προϋποθέσεις </a:t>
            </a:r>
            <a:endParaRPr lang="en-US" dirty="0" smtClean="0">
              <a:solidFill>
                <a:schemeClr val="tx2">
                  <a:satMod val="130000"/>
                </a:schemeClr>
              </a:solidFill>
            </a:endParaRPr>
          </a:p>
        </p:txBody>
      </p:sp>
      <p:sp>
        <p:nvSpPr>
          <p:cNvPr id="22531" name="Content Placeholder 2"/>
          <p:cNvSpPr>
            <a:spLocks noGrp="1"/>
          </p:cNvSpPr>
          <p:nvPr>
            <p:ph idx="1"/>
          </p:nvPr>
        </p:nvSpPr>
        <p:spPr>
          <a:xfrm>
            <a:off x="1214438" y="1000125"/>
            <a:ext cx="7786687" cy="5857875"/>
          </a:xfrm>
        </p:spPr>
        <p:txBody>
          <a:bodyPr>
            <a:noAutofit/>
          </a:bodyPr>
          <a:lstStyle/>
          <a:p>
            <a:pPr marL="82296" indent="0" algn="just" eaLnBrk="1" fontAlgn="auto" hangingPunct="1">
              <a:spcAft>
                <a:spcPts val="0"/>
              </a:spcAft>
              <a:buFont typeface="Wingdings 2" pitchFamily="18" charset="2"/>
              <a:buNone/>
              <a:defRPr/>
            </a:pPr>
            <a:r>
              <a:rPr lang="el-GR" sz="2800" dirty="0"/>
              <a:t>Η απασχόληση των δικαιούχων φοιτητών επιτρέπεται υπό τις πιο κάτω προϋποθέσεις</a:t>
            </a:r>
            <a:r>
              <a:rPr lang="el-GR" sz="2800" dirty="0" smtClean="0"/>
              <a:t>:</a:t>
            </a:r>
            <a:endParaRPr lang="el-GR" sz="2800" dirty="0"/>
          </a:p>
          <a:p>
            <a:pPr marL="365760" indent="-283464" algn="just" eaLnBrk="1" fontAlgn="auto" hangingPunct="1">
              <a:spcAft>
                <a:spcPts val="0"/>
              </a:spcAft>
              <a:buFont typeface="Wingdings 2"/>
              <a:buChar char=""/>
              <a:defRPr/>
            </a:pPr>
            <a:r>
              <a:rPr lang="el-GR" sz="2800" dirty="0" smtClean="0"/>
              <a:t>Ο </a:t>
            </a:r>
            <a:r>
              <a:rPr lang="el-GR" sz="2800" dirty="0"/>
              <a:t>φοιτητής έχει εξασφαλίσει συμβόλαιο απασχόλησης σε συγκεκριμένο </a:t>
            </a:r>
            <a:r>
              <a:rPr lang="el-GR" sz="2800" dirty="0" smtClean="0"/>
              <a:t>εργοδότη,</a:t>
            </a:r>
            <a:endParaRPr lang="el-GR" sz="2800" dirty="0"/>
          </a:p>
          <a:p>
            <a:pPr marL="365760" indent="-283464" algn="just" eaLnBrk="1" fontAlgn="auto" hangingPunct="1">
              <a:spcAft>
                <a:spcPts val="0"/>
              </a:spcAft>
              <a:buFont typeface="Wingdings 2"/>
              <a:buChar char=""/>
              <a:defRPr/>
            </a:pPr>
            <a:r>
              <a:rPr lang="el-GR" sz="2800" dirty="0" smtClean="0"/>
              <a:t>Το </a:t>
            </a:r>
            <a:r>
              <a:rPr lang="el-GR" sz="2800" dirty="0"/>
              <a:t>συμβόλαιο απασχόλησης με συνημμένο το ωράριο σπουδών του </a:t>
            </a:r>
            <a:r>
              <a:rPr lang="el-GR" sz="2800" dirty="0" smtClean="0"/>
              <a:t>φοιτητή </a:t>
            </a:r>
            <a:r>
              <a:rPr lang="el-GR" sz="2800" dirty="0"/>
              <a:t>έχει ελεγχθεί/σφραγισθεί από το Τμήμα </a:t>
            </a:r>
            <a:r>
              <a:rPr lang="el-GR" sz="2800" dirty="0" smtClean="0"/>
              <a:t>Εργασίας, </a:t>
            </a:r>
            <a:endParaRPr lang="el-GR" sz="2800" dirty="0"/>
          </a:p>
          <a:p>
            <a:pPr marL="365760" indent="-283464" algn="just" eaLnBrk="1" fontAlgn="auto" hangingPunct="1">
              <a:spcAft>
                <a:spcPts val="0"/>
              </a:spcAft>
              <a:buFont typeface="Wingdings 2"/>
              <a:buChar char=""/>
              <a:defRPr/>
            </a:pPr>
            <a:r>
              <a:rPr lang="el-GR" sz="2800" dirty="0" smtClean="0"/>
              <a:t>Η </a:t>
            </a:r>
            <a:r>
              <a:rPr lang="el-GR" sz="2800" dirty="0"/>
              <a:t>απασχόληση είναι εκτός ωραρίου </a:t>
            </a:r>
            <a:r>
              <a:rPr lang="el-GR" sz="2800" dirty="0" smtClean="0"/>
              <a:t>σπουδών</a:t>
            </a:r>
            <a:r>
              <a:rPr lang="el-GR" sz="2800" dirty="0"/>
              <a:t>,</a:t>
            </a:r>
          </a:p>
          <a:p>
            <a:pPr marL="365760" indent="-283464" algn="just" eaLnBrk="1" fontAlgn="auto" hangingPunct="1">
              <a:spcAft>
                <a:spcPts val="0"/>
              </a:spcAft>
              <a:buFont typeface="Wingdings 2"/>
              <a:buChar char=""/>
              <a:defRPr/>
            </a:pPr>
            <a:r>
              <a:rPr lang="el-GR" sz="2800" dirty="0" smtClean="0"/>
              <a:t>Οι </a:t>
            </a:r>
            <a:r>
              <a:rPr lang="el-GR" sz="2800" dirty="0"/>
              <a:t>ώρες απασχόλησης δεν υπερβαίνουν τις 20 εβδομαδιαίως ενώ τις περιόδους </a:t>
            </a:r>
            <a:r>
              <a:rPr lang="el-GR" sz="2800" dirty="0" smtClean="0"/>
              <a:t>διακοπής των  </a:t>
            </a:r>
            <a:r>
              <a:rPr lang="el-GR" sz="2800" dirty="0"/>
              <a:t>μαθημάτων οι ώρες απασχόλησης δεν υπερβαίνουν τις 38 εβδομαδιαίως.</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l-GR" smtClean="0">
                <a:solidFill>
                  <a:schemeClr val="tx2">
                    <a:satMod val="130000"/>
                  </a:schemeClr>
                </a:solidFill>
              </a:rPr>
              <a:t>Τομείς/Κλάδοι Απασχόλησης </a:t>
            </a:r>
            <a:endParaRPr lang="en-US" smtClean="0">
              <a:solidFill>
                <a:schemeClr val="tx2">
                  <a:satMod val="130000"/>
                </a:schemeClr>
              </a:solidFill>
            </a:endParaRPr>
          </a:p>
        </p:txBody>
      </p:sp>
      <p:sp>
        <p:nvSpPr>
          <p:cNvPr id="14339" name="Content Placeholder 1"/>
          <p:cNvSpPr>
            <a:spLocks noGrp="1"/>
          </p:cNvSpPr>
          <p:nvPr>
            <p:ph idx="1"/>
          </p:nvPr>
        </p:nvSpPr>
        <p:spPr/>
        <p:txBody>
          <a:bodyPr/>
          <a:lstStyle/>
          <a:p>
            <a:endParaRPr lang="el-GR" smtClean="0"/>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484313"/>
            <a:ext cx="7272338" cy="432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35100" y="274638"/>
            <a:ext cx="7499350" cy="922337"/>
          </a:xfrm>
        </p:spPr>
        <p:txBody>
          <a:bodyPr/>
          <a:lstStyle/>
          <a:p>
            <a:pPr algn="ctr" eaLnBrk="1" fontAlgn="auto" hangingPunct="1">
              <a:spcAft>
                <a:spcPts val="0"/>
              </a:spcAft>
              <a:defRPr/>
            </a:pPr>
            <a:r>
              <a:rPr lang="el-GR" dirty="0" smtClean="0">
                <a:solidFill>
                  <a:schemeClr val="tx2">
                    <a:satMod val="130000"/>
                  </a:schemeClr>
                </a:solidFill>
              </a:rPr>
              <a:t>Σημειώσεις</a:t>
            </a:r>
            <a:endParaRPr lang="en-US" dirty="0" smtClean="0">
              <a:solidFill>
                <a:schemeClr val="tx2">
                  <a:satMod val="130000"/>
                </a:schemeClr>
              </a:solidFill>
            </a:endParaRPr>
          </a:p>
        </p:txBody>
      </p:sp>
      <p:sp>
        <p:nvSpPr>
          <p:cNvPr id="18435" name="Content Placeholder 2"/>
          <p:cNvSpPr>
            <a:spLocks noGrp="1"/>
          </p:cNvSpPr>
          <p:nvPr>
            <p:ph idx="1"/>
          </p:nvPr>
        </p:nvSpPr>
        <p:spPr>
          <a:xfrm>
            <a:off x="1435100" y="1196975"/>
            <a:ext cx="7499350" cy="5256213"/>
          </a:xfrm>
        </p:spPr>
        <p:txBody>
          <a:bodyPr/>
          <a:lstStyle/>
          <a:p>
            <a:pPr marL="365760" indent="-283464" algn="just" eaLnBrk="1" fontAlgn="auto" hangingPunct="1">
              <a:spcAft>
                <a:spcPts val="0"/>
              </a:spcAft>
              <a:buFont typeface="Wingdings 2"/>
              <a:buChar char=""/>
              <a:defRPr/>
            </a:pPr>
            <a:r>
              <a:rPr lang="el-GR" altLang="el-GR" sz="2600" dirty="0"/>
              <a:t>Μεταξύ της περιόδου 1ης </a:t>
            </a:r>
            <a:r>
              <a:rPr lang="el-GR" altLang="el-GR" sz="2600" dirty="0" smtClean="0"/>
              <a:t>Ιουνίου-15ης </a:t>
            </a:r>
            <a:r>
              <a:rPr lang="el-GR" altLang="el-GR" sz="2600" dirty="0"/>
              <a:t>Οκτωβρίου, η απασχόληση αλλοδαπών φοιτητών στη Ξενοδοχειακή βιομηχανία επιτρέπεται για σκοπούς πρακτικής εξάσκησης σύμφωνα με την υφιστάμενη πολιτική και πρακτική </a:t>
            </a:r>
          </a:p>
          <a:p>
            <a:pPr marL="365760" indent="-283464" algn="just" eaLnBrk="1" fontAlgn="auto" hangingPunct="1">
              <a:spcAft>
                <a:spcPts val="0"/>
              </a:spcAft>
              <a:buFont typeface="Wingdings 2"/>
              <a:buChar char=""/>
              <a:defRPr/>
            </a:pPr>
            <a:r>
              <a:rPr lang="el-GR" altLang="el-GR" sz="2600" dirty="0"/>
              <a:t>Αλλοδαποί φοιτητές που είναι εγγεγραμμένοι σε αναγνωρισμένο πρόγραμμα σπουδών επιτρέπεται να απασχολούνται για το σκοπό της πρακτικής εξάσκησης, νοουμένου ότι έχει υπογράφει το σχετικό συμβόλαιο μεταξύ του εργοδότη και της Σχολής Τριτοβάθμιας Εκπαίδευσης και έχει εγκριθεί από το Τμήμα Εργασίας </a:t>
            </a:r>
          </a:p>
          <a:p>
            <a:pPr marL="342900" indent="-342900" eaLnBrk="1" hangingPunct="1">
              <a:buFont typeface="Arial" panose="020B0604020202020204" pitchFamily="34" charset="0"/>
              <a:buChar char="•"/>
              <a:defRPr/>
            </a:pPr>
            <a:endParaRPr lang="en-US" altLang="el-G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l-GR" dirty="0" smtClean="0"/>
              <a:t>Απασχόληση φοιτητών σε ιδιωτικά νοικοκυριά</a:t>
            </a:r>
            <a:endParaRPr lang="el-GR" dirty="0"/>
          </a:p>
        </p:txBody>
      </p:sp>
      <p:sp>
        <p:nvSpPr>
          <p:cNvPr id="16387" name="Content Placeholder 2"/>
          <p:cNvSpPr>
            <a:spLocks noGrp="1"/>
          </p:cNvSpPr>
          <p:nvPr>
            <p:ph idx="1"/>
          </p:nvPr>
        </p:nvSpPr>
        <p:spPr/>
        <p:txBody>
          <a:bodyPr/>
          <a:lstStyle/>
          <a:p>
            <a:pPr algn="just" eaLnBrk="1" hangingPunct="1"/>
            <a:r>
              <a:rPr lang="el-GR" sz="2600" smtClean="0"/>
              <a:t>Επιτρέπεται για εργασίες οικιακής φύσης νοουμένου ότι γίνεται περιστασιακά. Οι εργοδότες θα πρέπει να καταχωρούν σε ειδικό έντυπο που κατέχει ο φοιτητής τα στοιχεία τους (όνομα – διεύθυνση), την ημερομηνία απασχόλησης, τις ώρες απασχόλησης και το ύψος της αμοιβής που κατέβαλαν στο φοιτητή. Δεν απαιτείται η υπογραφή συμβολαίου.</a:t>
            </a:r>
          </a:p>
          <a:p>
            <a:pPr algn="just" eaLnBrk="1" hangingPunct="1"/>
            <a:r>
              <a:rPr lang="el-GR" sz="2600" smtClean="0"/>
              <a:t>Ο φοιτητής οφείλει να καταβάλλει εισφορές Κοινωνικών Ασφαλίσεων με βάση τις αποδοχές του που είναι καταχωρημένες στο ειδικό έντυπο.</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452</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Solstice</vt:lpstr>
      <vt:lpstr>Picture</vt:lpstr>
      <vt:lpstr> ΥΠΟΥΡΓΕΙΟ ΕΣΩΤΕΡΙΚΩΝ  ΤΜΗΜΑ ΑΡΧΕΙΟΥ ΠΛΗΘΥΣΜΟΥ ΚΑΙ ΜΕΤΑΝΑΣΤΕΥΣΗΣ </vt:lpstr>
      <vt:lpstr>Αλλοδαποί Φοιτητές </vt:lpstr>
      <vt:lpstr>Νενομισμένη διαδικασία για παραχώρηση  καθεστώτος Παραμονής  Αλλοδαπού Φοιτητή  </vt:lpstr>
      <vt:lpstr>Νομικό Πλαίσιο  Για Πρόσβαση Αλλοδαπών Φοιτητών Σε Οικονομικές Δραστηριότητες</vt:lpstr>
      <vt:lpstr>Πρόσβαση στην Απασχόληση </vt:lpstr>
      <vt:lpstr>Προϋποθέσεις </vt:lpstr>
      <vt:lpstr>Τομείς/Κλάδοι Απασχόλησης </vt:lpstr>
      <vt:lpstr>Σημειώσεις</vt:lpstr>
      <vt:lpstr>Απασχόληση φοιτητών σε ιδιωτικά νοικοκυριά</vt:lpstr>
      <vt:lpstr>Παραβίαση της Νομοθεσίας</vt:lpstr>
      <vt:lpstr>PowerPoint Presentation</vt:lpstr>
    </vt:vector>
  </TitlesOfParts>
  <Company>MOF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97</cp:revision>
  <dcterms:created xsi:type="dcterms:W3CDTF">2012-11-27T06:24:55Z</dcterms:created>
  <dcterms:modified xsi:type="dcterms:W3CDTF">2016-10-12T12:07:04Z</dcterms:modified>
</cp:coreProperties>
</file>